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68" r:id="rId5"/>
    <p:sldId id="329" r:id="rId6"/>
    <p:sldId id="317" r:id="rId7"/>
    <p:sldId id="342" r:id="rId8"/>
    <p:sldId id="345" r:id="rId9"/>
    <p:sldId id="344" r:id="rId10"/>
    <p:sldId id="349" r:id="rId11"/>
    <p:sldId id="350" r:id="rId12"/>
    <p:sldId id="351" r:id="rId13"/>
    <p:sldId id="346" r:id="rId14"/>
    <p:sldId id="325" r:id="rId1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Saidi" initials="SS" lastIdx="0" clrIdx="0">
    <p:extLst>
      <p:ext uri="{19B8F6BF-5375-455C-9EA6-DF929625EA0E}">
        <p15:presenceInfo xmlns:p15="http://schemas.microsoft.com/office/powerpoint/2012/main" userId="S-1-5-21-657172946-2683232307-4210210986-28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91CE"/>
    <a:srgbClr val="53565A"/>
    <a:srgbClr val="D00A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1" autoAdjust="0"/>
    <p:restoredTop sz="94614" autoAdjust="0"/>
  </p:normalViewPr>
  <p:slideViewPr>
    <p:cSldViewPr snapToGrid="0">
      <p:cViewPr varScale="1">
        <p:scale>
          <a:sx n="156" d="100"/>
          <a:sy n="156" d="100"/>
        </p:scale>
        <p:origin x="620" y="8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B69E896-ABAD-4CE5-AF29-D7BED64F2C02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46A1AF0-150E-4142-9608-A4DE2FA8A3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674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A1AF0-150E-4142-9608-A4DE2FA8A34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325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24000" y="5349875"/>
            <a:ext cx="9143999" cy="365125"/>
          </a:xfrm>
        </p:spPr>
        <p:txBody>
          <a:bodyPr/>
          <a:lstStyle>
            <a:lvl1pPr algn="l">
              <a:defRPr sz="1200" b="1"/>
            </a:lvl1pPr>
          </a:lstStyle>
          <a:p>
            <a:fld id="{891AC857-40B8-408E-A128-D326B7D79B9A}" type="datetime1">
              <a:rPr lang="en-US" smtClean="0"/>
              <a:t>6/30/2020</a:t>
            </a:fld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 rot="10800000">
            <a:off x="0" y="6818792"/>
            <a:ext cx="12192000" cy="0"/>
            <a:chOff x="0" y="6818792"/>
            <a:chExt cx="12192000" cy="0"/>
          </a:xfrm>
        </p:grpSpPr>
        <p:sp>
          <p:nvSpPr>
            <p:cNvPr id="10" name="Line 1"/>
            <p:cNvSpPr>
              <a:spLocks noChangeShapeType="1"/>
            </p:cNvSpPr>
            <p:nvPr/>
          </p:nvSpPr>
          <p:spPr bwMode="auto">
            <a:xfrm>
              <a:off x="0" y="6818792"/>
              <a:ext cx="8229600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en-US" sz="1266" dirty="0"/>
            </a:p>
          </p:txBody>
        </p:sp>
        <p:sp>
          <p:nvSpPr>
            <p:cNvPr id="11" name="Line 1"/>
            <p:cNvSpPr>
              <a:spLocks noChangeShapeType="1"/>
            </p:cNvSpPr>
            <p:nvPr/>
          </p:nvSpPr>
          <p:spPr bwMode="auto">
            <a:xfrm>
              <a:off x="8168640" y="6818792"/>
              <a:ext cx="4023360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en-US" sz="1266" dirty="0"/>
            </a:p>
          </p:txBody>
        </p:sp>
      </p:grpSp>
    </p:spTree>
    <p:extLst>
      <p:ext uri="{BB962C8B-B14F-4D97-AF65-F5344CB8AC3E}">
        <p14:creationId xmlns:p14="http://schemas.microsoft.com/office/powerpoint/2010/main" val="205807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E4D4-92ED-4A94-9038-5FBF6B6AEA0F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3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AC756-DD2F-43A2-8464-B01DEE74D276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676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50855-9E5D-425B-80ED-4D77BC53AF75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487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761F-A04E-4EAA-AF00-3073F87D8246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777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84258" y="1046162"/>
            <a:ext cx="1484871" cy="51981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046161"/>
            <a:ext cx="9022492" cy="51308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C876-17C4-4831-93EB-6508931E62E1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0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6827845"/>
            <a:ext cx="12192000" cy="0"/>
            <a:chOff x="0" y="6818792"/>
            <a:chExt cx="12192000" cy="0"/>
          </a:xfrm>
        </p:grpSpPr>
        <p:sp>
          <p:nvSpPr>
            <p:cNvPr id="10" name="Line 1"/>
            <p:cNvSpPr>
              <a:spLocks noChangeShapeType="1"/>
            </p:cNvSpPr>
            <p:nvPr/>
          </p:nvSpPr>
          <p:spPr bwMode="auto">
            <a:xfrm>
              <a:off x="0" y="6818792"/>
              <a:ext cx="8229600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en-US" sz="1266" dirty="0"/>
            </a:p>
          </p:txBody>
        </p:sp>
        <p:sp>
          <p:nvSpPr>
            <p:cNvPr id="11" name="Line 1"/>
            <p:cNvSpPr>
              <a:spLocks noChangeShapeType="1"/>
            </p:cNvSpPr>
            <p:nvPr/>
          </p:nvSpPr>
          <p:spPr bwMode="auto">
            <a:xfrm>
              <a:off x="8168640" y="6818792"/>
              <a:ext cx="4023360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en-US" sz="1266" dirty="0"/>
            </a:p>
          </p:txBody>
        </p:sp>
      </p:grpSp>
      <p:sp>
        <p:nvSpPr>
          <p:cNvPr id="8" name="Rectangle 3"/>
          <p:cNvSpPr>
            <a:spLocks/>
          </p:cNvSpPr>
          <p:nvPr userDrawn="1"/>
        </p:nvSpPr>
        <p:spPr bwMode="auto">
          <a:xfrm>
            <a:off x="10084925" y="5876590"/>
            <a:ext cx="1375698" cy="61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565A5B"/>
                </a:solidFill>
                <a:latin typeface="Lato Black" panose="020F0A02020204030203" pitchFamily="34" charset="0"/>
                <a:ea typeface="ヒラギノ角ゴ ProN W6" charset="0"/>
                <a:cs typeface="ヒラギノ角ゴ ProN W6" charset="0"/>
                <a:sym typeface="Lato Black" panose="020F0A02020204030203" pitchFamily="34" charset="0"/>
              </a:defRPr>
            </a:lvl1pPr>
            <a:lvl2pPr marL="742950" indent="-285750">
              <a:defRPr sz="4400">
                <a:solidFill>
                  <a:srgbClr val="565A5B"/>
                </a:solidFill>
                <a:latin typeface="Lato Black" panose="020F0A02020204030203" pitchFamily="34" charset="0"/>
                <a:ea typeface="ヒラギノ角ゴ ProN W6" charset="0"/>
                <a:cs typeface="ヒラギノ角ゴ ProN W6" charset="0"/>
                <a:sym typeface="Lato Black" panose="020F0A02020204030203" pitchFamily="34" charset="0"/>
              </a:defRPr>
            </a:lvl2pPr>
            <a:lvl3pPr marL="1143000" indent="-228600">
              <a:defRPr sz="4400">
                <a:solidFill>
                  <a:srgbClr val="565A5B"/>
                </a:solidFill>
                <a:latin typeface="Lato Black" panose="020F0A02020204030203" pitchFamily="34" charset="0"/>
                <a:ea typeface="ヒラギノ角ゴ ProN W6" charset="0"/>
                <a:cs typeface="ヒラギノ角ゴ ProN W6" charset="0"/>
                <a:sym typeface="Lato Black" panose="020F0A02020204030203" pitchFamily="34" charset="0"/>
              </a:defRPr>
            </a:lvl3pPr>
            <a:lvl4pPr marL="1600200" indent="-228600">
              <a:defRPr sz="4400">
                <a:solidFill>
                  <a:srgbClr val="565A5B"/>
                </a:solidFill>
                <a:latin typeface="Lato Black" panose="020F0A02020204030203" pitchFamily="34" charset="0"/>
                <a:ea typeface="ヒラギノ角ゴ ProN W6" charset="0"/>
                <a:cs typeface="ヒラギノ角ゴ ProN W6" charset="0"/>
                <a:sym typeface="Lato Black" panose="020F0A02020204030203" pitchFamily="34" charset="0"/>
              </a:defRPr>
            </a:lvl4pPr>
            <a:lvl5pPr marL="2057400" indent="-228600">
              <a:defRPr sz="4400">
                <a:solidFill>
                  <a:srgbClr val="565A5B"/>
                </a:solidFill>
                <a:latin typeface="Lato Black" panose="020F0A02020204030203" pitchFamily="34" charset="0"/>
                <a:ea typeface="ヒラギノ角ゴ ProN W6" charset="0"/>
                <a:cs typeface="ヒラギノ角ゴ ProN W6" charset="0"/>
                <a:sym typeface="Lato Black" panose="020F0A0202020403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65A5B"/>
                </a:solidFill>
                <a:latin typeface="Lato Black" panose="020F0A02020204030203" pitchFamily="34" charset="0"/>
                <a:ea typeface="ヒラギノ角ゴ ProN W6" charset="0"/>
                <a:cs typeface="ヒラギノ角ゴ ProN W6" charset="0"/>
                <a:sym typeface="Lato Black" panose="020F0A0202020403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65A5B"/>
                </a:solidFill>
                <a:latin typeface="Lato Black" panose="020F0A02020204030203" pitchFamily="34" charset="0"/>
                <a:ea typeface="ヒラギノ角ゴ ProN W6" charset="0"/>
                <a:cs typeface="ヒラギノ角ゴ ProN W6" charset="0"/>
                <a:sym typeface="Lato Black" panose="020F0A0202020403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65A5B"/>
                </a:solidFill>
                <a:latin typeface="Lato Black" panose="020F0A02020204030203" pitchFamily="34" charset="0"/>
                <a:ea typeface="ヒラギノ角ゴ ProN W6" charset="0"/>
                <a:cs typeface="ヒラギノ角ゴ ProN W6" charset="0"/>
                <a:sym typeface="Lato Black" panose="020F0A0202020403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65A5B"/>
                </a:solidFill>
                <a:latin typeface="Lato Black" panose="020F0A02020204030203" pitchFamily="34" charset="0"/>
                <a:ea typeface="ヒラギノ角ゴ ProN W6" charset="0"/>
                <a:cs typeface="ヒラギノ角ゴ ProN W6" charset="0"/>
                <a:sym typeface="Lato Black" panose="020F0A02020204030203" pitchFamily="34" charset="0"/>
              </a:defRPr>
            </a:lvl9pPr>
          </a:lstStyle>
          <a:p>
            <a:pPr eaLnBrk="1" hangingPunct="1">
              <a:lnSpc>
                <a:spcPct val="67000"/>
              </a:lnSpc>
            </a:pPr>
            <a:r>
              <a:rPr lang="en-US" altLang="en-US" sz="2000" dirty="0">
                <a:solidFill>
                  <a:srgbClr val="C80024"/>
                </a:solidFill>
                <a:latin typeface="AdelleSans-Bold" panose="02000503000000020004" pitchFamily="50" charset="0"/>
                <a:ea typeface="AdelleSans-Bold" panose="02000503000000020004" pitchFamily="50" charset="0"/>
                <a:cs typeface="AdelleSans-Bold" panose="02000503000000020004" pitchFamily="50" charset="0"/>
                <a:sym typeface="AdelleSans-Bold" panose="02000503000000020004" pitchFamily="50" charset="0"/>
              </a:rPr>
              <a:t>Experience.</a:t>
            </a:r>
          </a:p>
          <a:p>
            <a:pPr eaLnBrk="1" hangingPunct="1">
              <a:lnSpc>
                <a:spcPct val="67000"/>
              </a:lnSpc>
            </a:pPr>
            <a:r>
              <a:rPr lang="en-US" altLang="en-US" sz="2000" dirty="0">
                <a:solidFill>
                  <a:srgbClr val="C80024"/>
                </a:solidFill>
                <a:latin typeface="AdelleSans-Bold" panose="02000503000000020004" pitchFamily="50" charset="0"/>
                <a:ea typeface="AdelleSans-Bold" panose="02000503000000020004" pitchFamily="50" charset="0"/>
                <a:cs typeface="AdelleSans-Bold" panose="02000503000000020004" pitchFamily="50" charset="0"/>
                <a:sym typeface="AdelleSans-Bold" panose="02000503000000020004" pitchFamily="50" charset="0"/>
              </a:rPr>
              <a:t>Service.</a:t>
            </a:r>
          </a:p>
          <a:p>
            <a:pPr eaLnBrk="1" hangingPunct="1">
              <a:lnSpc>
                <a:spcPct val="67000"/>
              </a:lnSpc>
            </a:pPr>
            <a:r>
              <a:rPr lang="en-US" altLang="en-US" sz="2000" dirty="0">
                <a:solidFill>
                  <a:srgbClr val="C80024"/>
                </a:solidFill>
                <a:latin typeface="AdelleSans-Bold" panose="02000503000000020004" pitchFamily="50" charset="0"/>
                <a:ea typeface="AdelleSans-Bold" panose="02000503000000020004" pitchFamily="50" charset="0"/>
                <a:cs typeface="AdelleSans-Bold" panose="02000503000000020004" pitchFamily="50" charset="0"/>
                <a:sym typeface="AdelleSans-Bold" panose="02000503000000020004" pitchFamily="50" charset="0"/>
              </a:rPr>
              <a:t>Care.</a:t>
            </a:r>
          </a:p>
        </p:txBody>
      </p:sp>
    </p:spTree>
    <p:extLst>
      <p:ext uri="{BB962C8B-B14F-4D97-AF65-F5344CB8AC3E}">
        <p14:creationId xmlns:p14="http://schemas.microsoft.com/office/powerpoint/2010/main" val="54575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0188" indent="-230188">
              <a:defRPr/>
            </a:lvl1pPr>
            <a:lvl2pPr marL="571500" indent="-228600">
              <a:buSzPct val="65000"/>
              <a:defRPr/>
            </a:lvl2pPr>
            <a:lvl4pPr marL="1257300" indent="-227013">
              <a:buFont typeface="Calibri" panose="020F0502020204030204" pitchFamily="34" charset="0"/>
              <a:buChar char="─"/>
              <a:defRPr/>
            </a:lvl4pPr>
            <a:lvl5pPr marL="1601788" indent="-2286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122F-84D8-4340-81DB-7117D10EBB15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70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3EC2-2F8C-47F9-B117-88C31DF8ACFC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047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891696"/>
            <a:ext cx="10515600" cy="239468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390976"/>
            <a:ext cx="10515600" cy="8001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3EC2-2F8C-47F9-B117-88C31DF8ACFC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/>
          </p:nvPr>
        </p:nvSpPr>
        <p:spPr>
          <a:xfrm>
            <a:off x="-6350" y="0"/>
            <a:ext cx="12198350" cy="2743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" y="2758923"/>
            <a:ext cx="12192001" cy="0"/>
            <a:chOff x="-1" y="2770787"/>
            <a:chExt cx="12192001" cy="0"/>
          </a:xfrm>
        </p:grpSpPr>
        <p:sp>
          <p:nvSpPr>
            <p:cNvPr id="12" name="Line 1"/>
            <p:cNvSpPr>
              <a:spLocks noChangeShapeType="1"/>
            </p:cNvSpPr>
            <p:nvPr/>
          </p:nvSpPr>
          <p:spPr bwMode="auto">
            <a:xfrm>
              <a:off x="-1" y="2770787"/>
              <a:ext cx="10087897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en-US" sz="1266" dirty="0"/>
            </a:p>
          </p:txBody>
        </p:sp>
        <p:sp>
          <p:nvSpPr>
            <p:cNvPr id="13" name="Line 1"/>
            <p:cNvSpPr>
              <a:spLocks noChangeShapeType="1"/>
            </p:cNvSpPr>
            <p:nvPr/>
          </p:nvSpPr>
          <p:spPr bwMode="auto">
            <a:xfrm>
              <a:off x="8168640" y="2770787"/>
              <a:ext cx="4023360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en-US" sz="1266" dirty="0"/>
            </a:p>
          </p:txBody>
        </p:sp>
      </p:grpSp>
    </p:spTree>
    <p:extLst>
      <p:ext uri="{BB962C8B-B14F-4D97-AF65-F5344CB8AC3E}">
        <p14:creationId xmlns:p14="http://schemas.microsoft.com/office/powerpoint/2010/main" val="63758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ED233-87AE-4B9A-9A14-E231FEFBF974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87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4264-5945-432E-87C7-89AF3A3C32C8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56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6EF8-DE98-4AC6-9477-01FE0836F982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28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D66-74D8-4AEE-BB72-B9FDC84E250A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162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76503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21DB60C-1295-4F70-9D87-08A8F0930A01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5DFA5CF-52B4-4D94-A60F-5587AC0C69E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437579"/>
            <a:ext cx="1449832" cy="48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6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61" r:id="rId5"/>
    <p:sldLayoutId id="2147483652" r:id="rId6"/>
    <p:sldLayoutId id="2147483653" r:id="rId7"/>
    <p:sldLayoutId id="2147483654" r:id="rId8"/>
    <p:sldLayoutId id="2147483655" r:id="rId9"/>
    <p:sldLayoutId id="2147483660" r:id="rId10"/>
    <p:sldLayoutId id="2147483656" r:id="rId11"/>
    <p:sldLayoutId id="2147483657" r:id="rId12"/>
    <p:sldLayoutId id="2147483658" r:id="rId13"/>
    <p:sldLayoutId id="2147483659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30188" indent="-230188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SzPct val="75000"/>
        <a:buFont typeface="Wingdings 3" panose="05040102010807070707" pitchFamily="18" charset="2"/>
        <a:buChar char="}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75000"/>
        <a:buFont typeface="Wingdings 3" panose="05040102010807070707" pitchFamily="18" charset="2"/>
        <a:buChar char="}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685800" rtl="0" eaLnBrk="1" latinLnBrk="0" hangingPunct="1">
        <a:lnSpc>
          <a:spcPct val="90000"/>
        </a:lnSpc>
        <a:spcBef>
          <a:spcPts val="500"/>
        </a:spcBef>
        <a:buClrTx/>
        <a:buSzPct val="75000"/>
        <a:buFont typeface="Calibri" panose="020F0502020204030204" pitchFamily="34" charset="0"/>
        <a:buChar char="─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defTabSz="914400" rtl="0" eaLnBrk="1" latinLnBrk="0" hangingPunct="1">
        <a:lnSpc>
          <a:spcPct val="90000"/>
        </a:lnSpc>
        <a:spcBef>
          <a:spcPts val="500"/>
        </a:spcBef>
        <a:buClrTx/>
        <a:buSzPct val="75000"/>
        <a:buFont typeface="Calibri" panose="020F0502020204030204" pitchFamily="34" charset="0"/>
        <a:buChar char="─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defTabSz="762000" rtl="0" eaLnBrk="1" latinLnBrk="0" hangingPunct="1">
        <a:lnSpc>
          <a:spcPct val="90000"/>
        </a:lnSpc>
        <a:spcBef>
          <a:spcPts val="500"/>
        </a:spcBef>
        <a:buClrTx/>
        <a:buSzPct val="75000"/>
        <a:buFont typeface="Calibri" panose="020F0502020204030204" pitchFamily="34" charset="0"/>
        <a:buChar char="─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458096" y="3249914"/>
            <a:ext cx="9144000" cy="1395658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5100" dirty="0">
                <a:solidFill>
                  <a:srgbClr val="4191CE"/>
                </a:solidFill>
                <a:latin typeface="Arial" charset="0"/>
              </a:rPr>
              <a:t>Texas State University </a:t>
            </a:r>
            <a:br>
              <a:rPr lang="en-US" sz="5100" dirty="0">
                <a:solidFill>
                  <a:srgbClr val="4191CE"/>
                </a:solidFill>
                <a:latin typeface="Arial" charset="0"/>
              </a:rPr>
            </a:b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58096" y="1886464"/>
            <a:ext cx="96657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D00A32"/>
                </a:solidFill>
                <a:latin typeface="Adelle"/>
                <a:ea typeface="+mj-ea"/>
                <a:cs typeface="+mj-cs"/>
              </a:rPr>
              <a:t>Your International Student Health Plan </a:t>
            </a:r>
            <a:br>
              <a:rPr lang="en-US" sz="3600" dirty="0">
                <a:solidFill>
                  <a:srgbClr val="D00A32"/>
                </a:solidFill>
                <a:latin typeface="Adelle"/>
                <a:ea typeface="+mj-ea"/>
                <a:cs typeface="+mj-cs"/>
              </a:rPr>
            </a:br>
            <a:r>
              <a:rPr lang="en-US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Brought to you by Academic HealthPlans</a:t>
            </a:r>
            <a:endParaRPr lang="en-US" sz="2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8902" y="6166729"/>
            <a:ext cx="1197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 dirty="0"/>
          </a:p>
        </p:txBody>
      </p:sp>
      <p:sp>
        <p:nvSpPr>
          <p:cNvPr id="2" name="TextBox 1"/>
          <p:cNvSpPr txBox="1"/>
          <p:nvPr/>
        </p:nvSpPr>
        <p:spPr>
          <a:xfrm>
            <a:off x="9437298" y="232913"/>
            <a:ext cx="2001328" cy="9489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012" y="381200"/>
            <a:ext cx="1946915" cy="6280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6ED20C-2138-46A4-9A24-367AFB3C8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349" y="4086072"/>
            <a:ext cx="3960633" cy="226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31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Top Health Plan Tips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939" y="1122702"/>
            <a:ext cx="10595920" cy="4351338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000" dirty="0"/>
              <a:t>Texas State Student Health should be your first stop for non-emergency care. </a:t>
            </a:r>
          </a:p>
          <a:p>
            <a:pPr marL="514350" indent="-514350">
              <a:buAutoNum type="arabicPeriod"/>
            </a:pPr>
            <a:r>
              <a:rPr lang="en-US" sz="2000" dirty="0"/>
              <a:t>Keep us and your school informed of any address changes.</a:t>
            </a:r>
          </a:p>
          <a:p>
            <a:pPr marL="514350" indent="-514350">
              <a:buAutoNum type="arabicPeriod"/>
            </a:pPr>
            <a:r>
              <a:rPr lang="en-US" sz="2000" dirty="0"/>
              <a:t>Use the Emergency Room for emergency situations only. </a:t>
            </a:r>
          </a:p>
          <a:p>
            <a:pPr marL="514350" indent="-514350">
              <a:buFont typeface="Wingdings 3" panose="05040102010807070707" pitchFamily="18" charset="2"/>
              <a:buAutoNum type="arabicPeriod"/>
            </a:pPr>
            <a:r>
              <a:rPr lang="en-US" sz="2000" dirty="0"/>
              <a:t>Use the free Nurseline to find the best plan of action for medical treatment.  </a:t>
            </a:r>
          </a:p>
          <a:p>
            <a:pPr marL="514350" indent="-514350">
              <a:buAutoNum type="arabicPeriod"/>
            </a:pPr>
            <a:r>
              <a:rPr lang="en-US" sz="2000" dirty="0"/>
              <a:t>Keep receipts of all payments made for medical services and prescriptions. </a:t>
            </a:r>
          </a:p>
          <a:p>
            <a:pPr marL="514350" indent="-514350">
              <a:buAutoNum type="arabicPeriod"/>
            </a:pPr>
            <a:r>
              <a:rPr lang="en-US" sz="2000" dirty="0"/>
              <a:t>Always choose an in-network physician. </a:t>
            </a:r>
          </a:p>
          <a:p>
            <a:pPr marL="514350" indent="-514350">
              <a:buAutoNum type="arabicPeriod"/>
            </a:pPr>
            <a:r>
              <a:rPr lang="en-US" sz="2000" dirty="0"/>
              <a:t>Use web tools located at </a:t>
            </a:r>
            <a:r>
              <a:rPr lang="en-US" sz="2000" dirty="0">
                <a:solidFill>
                  <a:srgbClr val="4191CE"/>
                </a:solidFill>
              </a:rPr>
              <a:t>txstateintl.myahpcare.com</a:t>
            </a:r>
            <a:r>
              <a:rPr lang="en-US" sz="2000" dirty="0"/>
              <a:t> to find a provider.</a:t>
            </a:r>
          </a:p>
          <a:p>
            <a:pPr marL="514350" indent="-514350">
              <a:buAutoNum type="arabicPeriod"/>
            </a:pPr>
            <a:r>
              <a:rPr lang="en-US" sz="2000" dirty="0"/>
              <a:t>Check online reviews before choosing a physician.</a:t>
            </a:r>
          </a:p>
          <a:p>
            <a:pPr marL="514350" indent="-514350">
              <a:buAutoNum type="arabicPeriod"/>
            </a:pPr>
            <a:r>
              <a:rPr lang="en-US" sz="2000" dirty="0"/>
              <a:t>Request provider to prescribe a generic drug to save money.</a:t>
            </a:r>
          </a:p>
          <a:p>
            <a:pPr marL="514350" indent="-514350">
              <a:buAutoNum type="arabicPeriod"/>
            </a:pPr>
            <a:r>
              <a:rPr lang="en-US" sz="2000" dirty="0"/>
              <a:t>If you need more information on your plan, </a:t>
            </a:r>
            <a:r>
              <a:rPr lang="en-US" sz="2000" dirty="0">
                <a:solidFill>
                  <a:srgbClr val="4191CE"/>
                </a:solidFill>
              </a:rPr>
              <a:t>txstateintl.myahpcare.com </a:t>
            </a:r>
            <a:r>
              <a:rPr lang="en-US" sz="2000" dirty="0"/>
              <a:t>should be your first stop.  </a:t>
            </a:r>
          </a:p>
          <a:p>
            <a:pPr marL="514350" indent="-514350">
              <a:buAutoNum type="arabicPeriod"/>
            </a:pPr>
            <a:r>
              <a:rPr lang="en-US" sz="2000" dirty="0"/>
              <a:t>Create an account by going </a:t>
            </a:r>
            <a:r>
              <a:rPr lang="en-US" sz="2000" dirty="0">
                <a:solidFill>
                  <a:srgbClr val="4191CE"/>
                </a:solidFill>
              </a:rPr>
              <a:t>txstateintl.myahpcare.com</a:t>
            </a:r>
            <a:r>
              <a:rPr lang="en-US" sz="2000" dirty="0"/>
              <a:t> and click on the “Create a UHC Account Flyer” for instructions on how to access important healthcare information such as your insurance card and available discount programs.</a:t>
            </a:r>
          </a:p>
          <a:p>
            <a:pPr marL="514350" indent="-514350">
              <a:buFont typeface="Wingdings 3" panose="05040102010807070707" pitchFamily="18" charset="2"/>
              <a:buAutoNum type="arabicPeriod"/>
            </a:pPr>
            <a:r>
              <a:rPr lang="en-US" sz="2000" dirty="0"/>
              <a:t> Always carry your ID card with you.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6246" y="335505"/>
            <a:ext cx="2706859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55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34011"/>
            <a:ext cx="8676503" cy="1325563"/>
          </a:xfrm>
        </p:spPr>
        <p:txBody>
          <a:bodyPr/>
          <a:lstStyle/>
          <a:p>
            <a:r>
              <a:rPr lang="en-US" dirty="0"/>
              <a:t>Questions?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235673"/>
            <a:ext cx="4697627" cy="5214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Contact Us</a:t>
            </a:r>
            <a:br>
              <a:rPr lang="en-US" sz="2400" dirty="0"/>
            </a:br>
            <a:endParaRPr lang="en-US" sz="2400" dirty="0"/>
          </a:p>
          <a:p>
            <a:pPr marL="0" indent="0">
              <a:buNone/>
            </a:pPr>
            <a:r>
              <a:rPr lang="en-US" sz="2400" u="sng" dirty="0"/>
              <a:t>Enrollment Information: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Academic HealthPlans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53565A"/>
                </a:solidFill>
              </a:rPr>
              <a:t>txstateintl.myahpcare.com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53565A"/>
                </a:solidFill>
              </a:rPr>
              <a:t>help.ahpcare.com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400" u="sng" dirty="0"/>
              <a:t>Claims &amp; Benefit Information:</a:t>
            </a:r>
          </a:p>
          <a:p>
            <a:pPr marL="0" indent="0">
              <a:buNone/>
            </a:pPr>
            <a:r>
              <a:rPr lang="en-US" sz="2400" dirty="0"/>
              <a:t>UnitedHealthcare StudentResources</a:t>
            </a:r>
          </a:p>
          <a:p>
            <a:r>
              <a:rPr lang="en-US" sz="2400" dirty="0"/>
              <a:t>1-800-767-0700</a:t>
            </a:r>
          </a:p>
          <a:p>
            <a:pPr marL="0" indent="0">
              <a:buNone/>
            </a:pPr>
            <a:endParaRPr lang="en-US" sz="2400" u="sng" dirty="0"/>
          </a:p>
          <a:p>
            <a:pPr marL="0" indent="0">
              <a:buNone/>
            </a:pPr>
            <a:endParaRPr lang="en-US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4769" y="184190"/>
            <a:ext cx="2705100" cy="962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094" y="2257166"/>
            <a:ext cx="3379574" cy="225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35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0368"/>
            <a:ext cx="8984810" cy="1325563"/>
          </a:xfrm>
        </p:spPr>
        <p:txBody>
          <a:bodyPr>
            <a:normAutofit/>
          </a:bodyPr>
          <a:lstStyle/>
          <a:p>
            <a:r>
              <a:rPr lang="en-US" sz="3800" dirty="0"/>
              <a:t>Your insurance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9559"/>
            <a:ext cx="4768971" cy="361092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Academic HealthPlans (AHP) </a:t>
            </a:r>
            <a:r>
              <a:rPr lang="en-US" sz="2400" dirty="0"/>
              <a:t>is your plan administrator.</a:t>
            </a:r>
            <a:endParaRPr lang="en-US" sz="2000" dirty="0"/>
          </a:p>
          <a:p>
            <a:pPr marL="342900" lvl="1" indent="0">
              <a:buNone/>
            </a:pPr>
            <a:endParaRPr lang="en-US" sz="2000" dirty="0"/>
          </a:p>
          <a:p>
            <a:pPr marL="342900" lvl="1" indent="0">
              <a:buNone/>
            </a:pPr>
            <a:r>
              <a:rPr lang="en-US" sz="2200" dirty="0"/>
              <a:t>AHP provides the following services:</a:t>
            </a:r>
          </a:p>
          <a:p>
            <a:pPr lvl="1"/>
            <a:r>
              <a:rPr lang="en-US" sz="2200" dirty="0"/>
              <a:t>Website</a:t>
            </a:r>
          </a:p>
          <a:p>
            <a:pPr lvl="1"/>
            <a:r>
              <a:rPr lang="en-US" sz="2200" dirty="0"/>
              <a:t>Plan Materials</a:t>
            </a:r>
          </a:p>
          <a:p>
            <a:pPr lvl="1"/>
            <a:r>
              <a:rPr lang="en-US" sz="2200" dirty="0"/>
              <a:t>Enrollment</a:t>
            </a:r>
          </a:p>
          <a:p>
            <a:pPr lvl="1"/>
            <a:r>
              <a:rPr lang="en-US" sz="2200" dirty="0"/>
              <a:t>Billing</a:t>
            </a:r>
          </a:p>
          <a:p>
            <a:pPr lvl="1"/>
            <a:r>
              <a:rPr lang="en-US" sz="2200" dirty="0"/>
              <a:t>Customer Care for Enrollment </a:t>
            </a:r>
          </a:p>
          <a:p>
            <a:pPr lvl="1"/>
            <a:r>
              <a:rPr lang="en-US" sz="2200" dirty="0"/>
              <a:t>On-campus Support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607171" y="1048360"/>
            <a:ext cx="4768971" cy="3074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75000"/>
              <a:buFont typeface="Wingdings 3" panose="05040102010807070707" pitchFamily="18" charset="2"/>
              <a:buChar char="}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65000"/>
              <a:buFont typeface="Wingdings 3" panose="05040102010807070707" pitchFamily="18" charset="2"/>
              <a:buChar char="}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6858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Calibri" panose="020F0502020204030204" pitchFamily="34" charset="0"/>
              <a:buChar char="─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73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Calibri" panose="020F0502020204030204" pitchFamily="34" charset="0"/>
              <a:buChar char="─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1788" indent="-228600" algn="l" defTabSz="7620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SzPct val="75000"/>
              <a:buFont typeface="Calibri" panose="020F0502020204030204" pitchFamily="34" charset="0"/>
              <a:buChar char="─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UnitedHealthcare StudentResources (UHC) </a:t>
            </a:r>
            <a:r>
              <a:rPr lang="en-US" sz="2400" dirty="0"/>
              <a:t>is your insurance carrier. </a:t>
            </a:r>
          </a:p>
          <a:p>
            <a:pPr marL="342900" lvl="1" indent="0">
              <a:buFont typeface="Wingdings 3" panose="05040102010807070707" pitchFamily="18" charset="2"/>
              <a:buNone/>
            </a:pPr>
            <a:endParaRPr lang="en-US" sz="1050" dirty="0"/>
          </a:p>
          <a:p>
            <a:pPr marL="342900" lvl="1" indent="0">
              <a:buFont typeface="Wingdings 3" panose="05040102010807070707" pitchFamily="18" charset="2"/>
              <a:buNone/>
            </a:pPr>
            <a:r>
              <a:rPr lang="en-US" sz="2000" dirty="0"/>
              <a:t>UHC provides the following services:</a:t>
            </a:r>
          </a:p>
          <a:p>
            <a:pPr lvl="1"/>
            <a:r>
              <a:rPr lang="en-US" sz="2000" dirty="0"/>
              <a:t>Claims Administration </a:t>
            </a:r>
          </a:p>
          <a:p>
            <a:pPr lvl="1"/>
            <a:r>
              <a:rPr lang="en-US" sz="2000" dirty="0"/>
              <a:t>Claims Customer Service </a:t>
            </a:r>
          </a:p>
          <a:p>
            <a:pPr lvl="1"/>
            <a:r>
              <a:rPr lang="en-US" sz="2000" dirty="0"/>
              <a:t>Distribution of ID Cards  </a:t>
            </a:r>
          </a:p>
          <a:p>
            <a:pPr lvl="1"/>
            <a:r>
              <a:rPr lang="en-US" sz="2000" dirty="0"/>
              <a:t>Access to a Large Network of Providers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/>
          </a:p>
          <a:p>
            <a:pPr marL="0" indent="0">
              <a:buFont typeface="Wingdings 3" panose="05040102010807070707" pitchFamily="18" charset="2"/>
              <a:buNone/>
            </a:pPr>
            <a:endParaRPr lang="en-US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3911" y="187534"/>
            <a:ext cx="2705100" cy="962025"/>
          </a:xfrm>
          <a:prstGeom prst="rect">
            <a:avLst/>
          </a:prstGeom>
        </p:spPr>
      </p:pic>
      <p:pic>
        <p:nvPicPr>
          <p:cNvPr id="9" name="2954F02B-7358-4897-9EB9-5B6FE2CBD2DC" descr="328191BF-F23F-4CE8-B0A1-76DE37BD6E5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391" y="4944666"/>
            <a:ext cx="1663645" cy="1546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674" y="4922298"/>
            <a:ext cx="2311879" cy="151260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123" y="4853473"/>
            <a:ext cx="1546713" cy="174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53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3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6694" y="77185"/>
            <a:ext cx="2705100" cy="962025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700191" y="357263"/>
            <a:ext cx="8676503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txstateintl.myahpcare.com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0191" y="2244060"/>
            <a:ext cx="409676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191CE"/>
                </a:solidFill>
              </a:rPr>
              <a:t>Benefits</a:t>
            </a:r>
          </a:p>
          <a:p>
            <a:r>
              <a:rPr lang="en-US" sz="1600" dirty="0"/>
              <a:t>Plan details</a:t>
            </a:r>
          </a:p>
          <a:p>
            <a:r>
              <a:rPr lang="en-US" sz="1600" dirty="0"/>
              <a:t>How your plan works </a:t>
            </a:r>
          </a:p>
          <a:p>
            <a:r>
              <a:rPr lang="en-US" sz="1600" dirty="0"/>
              <a:t>Value-added benefits</a:t>
            </a:r>
            <a:br>
              <a:rPr lang="en-US" sz="1600" dirty="0"/>
            </a:br>
            <a:r>
              <a:rPr lang="en-US" sz="1600" dirty="0"/>
              <a:t>Academic Emergency Services</a:t>
            </a:r>
          </a:p>
          <a:p>
            <a:endParaRPr lang="en-US" sz="1600" dirty="0"/>
          </a:p>
          <a:p>
            <a:r>
              <a:rPr lang="en-US" dirty="0">
                <a:solidFill>
                  <a:srgbClr val="4191CE"/>
                </a:solidFill>
              </a:rPr>
              <a:t>Enrollment</a:t>
            </a:r>
          </a:p>
          <a:p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Dependent enrollment deadlines </a:t>
            </a:r>
          </a:p>
          <a:p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Qualifying events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1CA940-7C01-4B98-9A20-5671B2407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290" y="1533747"/>
            <a:ext cx="7226537" cy="450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20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F22222-3C98-438F-B910-AB3373DDF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936" y="1184065"/>
            <a:ext cx="5387288" cy="53450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58225" cy="1325563"/>
          </a:xfrm>
        </p:spPr>
        <p:txBody>
          <a:bodyPr/>
          <a:lstStyle/>
          <a:p>
            <a:r>
              <a:rPr lang="en-US" dirty="0"/>
              <a:t>Understanding your benefits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6950" y="6303855"/>
            <a:ext cx="2743200" cy="365125"/>
          </a:xfrm>
        </p:spPr>
        <p:txBody>
          <a:bodyPr/>
          <a:lstStyle/>
          <a:p>
            <a:fld id="{75DFA5CF-52B4-4D94-A60F-5587AC0C69E7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680" y="222040"/>
            <a:ext cx="2705100" cy="9620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980341" y="1975193"/>
            <a:ext cx="19194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Deductible:</a:t>
            </a:r>
          </a:p>
          <a:p>
            <a:r>
              <a:rPr lang="en-US" sz="1200" dirty="0"/>
              <a:t>The amount you will pay out-of-pocket before the insurance company begins to pay. (Typically, this does not apply to doctor’s visits and prescription drugs.)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2406" y="1679519"/>
            <a:ext cx="17511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Individual Out-of-Pocket Maximum:</a:t>
            </a:r>
          </a:p>
          <a:p>
            <a:r>
              <a:rPr lang="en-US" sz="1200" dirty="0"/>
              <a:t>The amount </a:t>
            </a:r>
            <a:r>
              <a:rPr lang="en-US" sz="1200" u="sng" dirty="0"/>
              <a:t>you will be </a:t>
            </a:r>
            <a:r>
              <a:rPr lang="en-US" sz="1200" dirty="0"/>
              <a:t>responsible for before the insurance company begins to pay claims at 100%. </a:t>
            </a:r>
          </a:p>
          <a:p>
            <a:endParaRPr lang="en-US" sz="1200" dirty="0"/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2243579" y="2050330"/>
            <a:ext cx="1509250" cy="2539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 flipH="1" flipV="1">
            <a:off x="8531258" y="4308049"/>
            <a:ext cx="1447293" cy="4996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980341" y="4641657"/>
            <a:ext cx="1919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Co-insurance:</a:t>
            </a:r>
          </a:p>
          <a:p>
            <a:r>
              <a:rPr lang="en-US" sz="1200" dirty="0"/>
              <a:t>The percentage that the insurance company will pay for the listed services, after you meet your deductible and before your out-of-pocket max. is met. (In-network saves you money!)</a:t>
            </a:r>
          </a:p>
        </p:txBody>
      </p:sp>
      <p:cxnSp>
        <p:nvCxnSpPr>
          <p:cNvPr id="31" name="Straight Arrow Connector 30"/>
          <p:cNvCxnSpPr>
            <a:cxnSpLocks/>
          </p:cNvCxnSpPr>
          <p:nvPr/>
        </p:nvCxnSpPr>
        <p:spPr>
          <a:xfrm>
            <a:off x="2243579" y="5033913"/>
            <a:ext cx="3751868" cy="3676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92406" y="4807670"/>
            <a:ext cx="1875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Copayment:</a:t>
            </a:r>
          </a:p>
          <a:p>
            <a:r>
              <a:rPr lang="en-US" sz="1200" dirty="0"/>
              <a:t>The amount you will have to pay when services are received. </a:t>
            </a:r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 flipH="1" flipV="1">
            <a:off x="8889476" y="2041773"/>
            <a:ext cx="968203" cy="778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381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ED7EB3-CC61-47C5-8028-E964897325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69" r="20558"/>
          <a:stretch/>
        </p:blipFill>
        <p:spPr>
          <a:xfrm>
            <a:off x="1875011" y="2801742"/>
            <a:ext cx="7923871" cy="21164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220" y="630178"/>
            <a:ext cx="8658225" cy="953080"/>
          </a:xfrm>
        </p:spPr>
        <p:txBody>
          <a:bodyPr/>
          <a:lstStyle/>
          <a:p>
            <a:r>
              <a:rPr lang="en-US" dirty="0"/>
              <a:t>Understanding your enrollment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6950" y="6303855"/>
            <a:ext cx="2743200" cy="365125"/>
          </a:xfrm>
        </p:spPr>
        <p:txBody>
          <a:bodyPr/>
          <a:lstStyle/>
          <a:p>
            <a:fld id="{75DFA5CF-52B4-4D94-A60F-5587AC0C69E7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680" y="222040"/>
            <a:ext cx="2705100" cy="962025"/>
          </a:xfrm>
          <a:prstGeom prst="rect">
            <a:avLst/>
          </a:prstGeom>
        </p:spPr>
      </p:pic>
      <p:cxnSp>
        <p:nvCxnSpPr>
          <p:cNvPr id="39" name="Straight Arrow Connector 38"/>
          <p:cNvCxnSpPr>
            <a:cxnSpLocks/>
          </p:cNvCxnSpPr>
          <p:nvPr/>
        </p:nvCxnSpPr>
        <p:spPr>
          <a:xfrm flipH="1">
            <a:off x="8735786" y="2614027"/>
            <a:ext cx="265689" cy="3493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779900" y="1923364"/>
            <a:ext cx="2933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Coverage Period:</a:t>
            </a:r>
          </a:p>
          <a:p>
            <a:r>
              <a:rPr lang="en-US" sz="1200" dirty="0"/>
              <a:t>The dates that your health insurance will pay your claims for the current plan year. </a:t>
            </a:r>
          </a:p>
        </p:txBody>
      </p:sp>
      <p:cxnSp>
        <p:nvCxnSpPr>
          <p:cNvPr id="43" name="Straight Arrow Connector 42"/>
          <p:cNvCxnSpPr>
            <a:cxnSpLocks/>
          </p:cNvCxnSpPr>
          <p:nvPr/>
        </p:nvCxnSpPr>
        <p:spPr>
          <a:xfrm>
            <a:off x="1734532" y="2395400"/>
            <a:ext cx="2433336" cy="12948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126225" y="1717659"/>
            <a:ext cx="2933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Open Enrollment:</a:t>
            </a:r>
          </a:p>
          <a:p>
            <a:r>
              <a:rPr lang="en-US" sz="1200" dirty="0"/>
              <a:t>Dates during which you can enroll dependents in the plan. </a:t>
            </a:r>
          </a:p>
        </p:txBody>
      </p:sp>
      <p:cxnSp>
        <p:nvCxnSpPr>
          <p:cNvPr id="47" name="Straight Arrow Connector 46"/>
          <p:cNvCxnSpPr>
            <a:cxnSpLocks/>
          </p:cNvCxnSpPr>
          <p:nvPr/>
        </p:nvCxnSpPr>
        <p:spPr>
          <a:xfrm flipV="1">
            <a:off x="5836946" y="4685536"/>
            <a:ext cx="804700" cy="4204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167312" y="5079197"/>
            <a:ext cx="3834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Premium:</a:t>
            </a:r>
          </a:p>
          <a:p>
            <a:r>
              <a:rPr lang="en-US" sz="1200" dirty="0"/>
              <a:t>The amount that you will pay per semester for your coverage. (If an annual coverage period is offered, you may purchase insurance for the entire year.) </a:t>
            </a:r>
          </a:p>
        </p:txBody>
      </p:sp>
    </p:spTree>
    <p:extLst>
      <p:ext uri="{BB962C8B-B14F-4D97-AF65-F5344CB8AC3E}">
        <p14:creationId xmlns:p14="http://schemas.microsoft.com/office/powerpoint/2010/main" val="3031828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0764" y="604023"/>
            <a:ext cx="8676503" cy="714032"/>
          </a:xfrm>
        </p:spPr>
        <p:txBody>
          <a:bodyPr/>
          <a:lstStyle/>
          <a:p>
            <a:r>
              <a:rPr lang="en-US" dirty="0"/>
              <a:t>Academic Emergency Services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267" y="184277"/>
            <a:ext cx="2705100" cy="962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0763" y="1318055"/>
            <a:ext cx="11285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Academic Emergency Services (AES) provides immediate access to assistance if you experience a travel related crisis.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6201" y="1797050"/>
            <a:ext cx="485018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4191CE"/>
                </a:solidFill>
              </a:rPr>
              <a:t>Services include:</a:t>
            </a:r>
          </a:p>
          <a:p>
            <a:r>
              <a:rPr lang="en-US" sz="2000" b="1" dirty="0"/>
              <a:t>Emergency medical evacuation</a:t>
            </a:r>
          </a:p>
          <a:p>
            <a:r>
              <a:rPr lang="en-US" sz="2000" dirty="0"/>
              <a:t>If you are overseas and an emergency occurs, we will get you out of there ASAP.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b="1" dirty="0"/>
              <a:t>Medically advisable repatriation</a:t>
            </a:r>
          </a:p>
          <a:p>
            <a:r>
              <a:rPr lang="en-US" sz="2000" dirty="0"/>
              <a:t>If you are studying in the U.S., we will make sure you get back home if your health depends on it.</a:t>
            </a:r>
          </a:p>
          <a:p>
            <a:endParaRPr lang="en-US" sz="2000" b="1" dirty="0"/>
          </a:p>
          <a:p>
            <a:r>
              <a:rPr lang="en-US" sz="2000" b="1" dirty="0"/>
              <a:t>Visit by family or friends</a:t>
            </a:r>
          </a:p>
          <a:p>
            <a:r>
              <a:rPr lang="en-US" sz="2000" dirty="0"/>
              <a:t>If there is a medical emergency and you are hospitalized, we will make sure the ones that care about you most are there to support you.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68085" y="2096630"/>
            <a:ext cx="60857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b="1" dirty="0"/>
              <a:t>And…</a:t>
            </a:r>
          </a:p>
          <a:p>
            <a:pPr lvl="1"/>
            <a:r>
              <a:rPr lang="en-US" sz="2000" dirty="0"/>
              <a:t>Pre-travel information</a:t>
            </a:r>
          </a:p>
          <a:p>
            <a:pPr lvl="1"/>
            <a:r>
              <a:rPr lang="en-US" sz="2000" dirty="0"/>
              <a:t>Lost luggage assistance</a:t>
            </a:r>
          </a:p>
          <a:p>
            <a:pPr lvl="1"/>
            <a:r>
              <a:rPr lang="en-US" sz="2000" dirty="0"/>
              <a:t>Prescription assistance</a:t>
            </a:r>
          </a:p>
          <a:p>
            <a:pPr lvl="1"/>
            <a:r>
              <a:rPr lang="en-US" sz="2000" dirty="0"/>
              <a:t>Translation assistance</a:t>
            </a:r>
          </a:p>
          <a:p>
            <a:pPr lvl="1"/>
            <a:r>
              <a:rPr lang="en-US" sz="2000" dirty="0"/>
              <a:t>Emergency message transmittal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73255" y="4576707"/>
            <a:ext cx="4375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191CE"/>
                </a:solidFill>
              </a:rPr>
              <a:t>For more details, visit txwes.myahpcare.com.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5DFEA3-E08E-489C-A568-22F5298887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" t="70314" r="3534" b="7315"/>
          <a:stretch/>
        </p:blipFill>
        <p:spPr>
          <a:xfrm>
            <a:off x="5705783" y="4273954"/>
            <a:ext cx="5542913" cy="17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0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0E2B2-A94D-4CC9-91E0-DDE98A510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75" y="591524"/>
            <a:ext cx="8676503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en-US" sz="4900" dirty="0">
                <a:solidFill>
                  <a:srgbClr val="D00A32"/>
                </a:solidFill>
                <a:latin typeface="Adelle" panose="02000503060000020004" pitchFamily="50" charset="0"/>
                <a:ea typeface="+mn-ea"/>
                <a:cs typeface="+mn-cs"/>
              </a:rPr>
              <a:t>COVID-19 Resources</a:t>
            </a:r>
            <a:br>
              <a:rPr lang="en-US" sz="3800" dirty="0">
                <a:solidFill>
                  <a:srgbClr val="D00A32"/>
                </a:solidFill>
                <a:latin typeface="Adelle" panose="02000503060000020004" pitchFamily="50" charset="0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F3533-7C8F-49AE-976A-0E110A1EA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122F-84D8-4340-81DB-7117D10EBB15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338FF-9B4C-4315-92FB-4524ACB07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35B4F-7FF9-4B57-BD1F-21714506C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7EBF69-7D8D-469F-857A-1EC705546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336" y="291055"/>
            <a:ext cx="2706859" cy="963251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4E2B18C-AE42-42EB-BE53-27C55F0BA481}"/>
              </a:ext>
            </a:extLst>
          </p:cNvPr>
          <p:cNvSpPr txBox="1">
            <a:spLocks/>
          </p:cNvSpPr>
          <p:nvPr/>
        </p:nvSpPr>
        <p:spPr>
          <a:xfrm>
            <a:off x="732585" y="1948905"/>
            <a:ext cx="9249615" cy="3712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4191CE"/>
                </a:solidFill>
              </a:rPr>
              <a:t>Testing and Treatment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65656A"/>
                </a:solidFill>
              </a:rPr>
              <a:t>Testing</a:t>
            </a:r>
            <a:r>
              <a:rPr lang="en-US" sz="2000" dirty="0">
                <a:solidFill>
                  <a:srgbClr val="65656A"/>
                </a:solidFill>
              </a:rPr>
              <a:t>: No copays, deductibles or coinsurance for medically necessary lab tests to diagnose COVID-19. </a:t>
            </a:r>
          </a:p>
          <a:p>
            <a:pPr marL="0" indent="0">
              <a:buNone/>
            </a:pPr>
            <a:endParaRPr lang="en-US" sz="2000" dirty="0">
              <a:solidFill>
                <a:srgbClr val="65656A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65656A"/>
                </a:solidFill>
              </a:rPr>
              <a:t>Treatment: </a:t>
            </a:r>
            <a:r>
              <a:rPr lang="en-US" sz="2000" dirty="0"/>
              <a:t>Treatment for COVID-19 is covered by UHC.  Please see </a:t>
            </a:r>
            <a:r>
              <a:rPr lang="en-US" sz="2000" i="1" dirty="0"/>
              <a:t>UHC COVID-19 Information</a:t>
            </a:r>
            <a:r>
              <a:rPr lang="en-US" sz="2000" dirty="0"/>
              <a:t> at </a:t>
            </a:r>
            <a:r>
              <a:rPr lang="en-US" sz="2000" u="sng" dirty="0"/>
              <a:t>txstateintl.myahpcare.com/covid19resources </a:t>
            </a:r>
            <a:r>
              <a:rPr lang="en-US" sz="2000" dirty="0"/>
              <a:t>for details. </a:t>
            </a:r>
          </a:p>
          <a:p>
            <a:pPr marL="0" indent="0">
              <a:buNone/>
            </a:pPr>
            <a:r>
              <a:rPr lang="en-US" dirty="0">
                <a:solidFill>
                  <a:srgbClr val="4191CE"/>
                </a:solidFill>
              </a:rPr>
              <a:t>24/7 Student Assistance Program</a:t>
            </a:r>
          </a:p>
          <a:p>
            <a:pPr marL="0" indent="0">
              <a:buNone/>
            </a:pPr>
            <a:r>
              <a:rPr lang="en-US" sz="2000" dirty="0"/>
              <a:t>Access to counseling, mediation, legal and financial support.  </a:t>
            </a:r>
          </a:p>
          <a:p>
            <a:pPr marL="0" indent="0">
              <a:buNone/>
            </a:pPr>
            <a:endParaRPr lang="en-US" dirty="0">
              <a:solidFill>
                <a:srgbClr val="6565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591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0E2B2-A94D-4CC9-91E0-DDE98A510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09" y="682341"/>
            <a:ext cx="8676503" cy="1325563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en-US" dirty="0">
                <a:solidFill>
                  <a:srgbClr val="D00A32"/>
                </a:solidFill>
                <a:latin typeface="Adelle" panose="02000503060000020004" pitchFamily="50" charset="0"/>
                <a:ea typeface="+mn-ea"/>
                <a:cs typeface="+mn-cs"/>
              </a:rPr>
              <a:t>HealthiestYou Telemedicine</a:t>
            </a:r>
            <a:br>
              <a:rPr lang="en-US" sz="3800" dirty="0">
                <a:solidFill>
                  <a:srgbClr val="D00A32"/>
                </a:solidFill>
                <a:latin typeface="Adelle" panose="02000503060000020004" pitchFamily="50" charset="0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F3533-7C8F-49AE-976A-0E110A1EA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122F-84D8-4340-81DB-7117D10EBB15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338FF-9B4C-4315-92FB-4524ACB07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Confidential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35B4F-7FF9-4B57-BD1F-21714506C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7EBF69-7D8D-469F-857A-1EC705546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336" y="291055"/>
            <a:ext cx="2706859" cy="963251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6D74D81-93AD-4D56-A827-D84EE9C9CBC9}"/>
              </a:ext>
            </a:extLst>
          </p:cNvPr>
          <p:cNvSpPr txBox="1">
            <a:spLocks/>
          </p:cNvSpPr>
          <p:nvPr/>
        </p:nvSpPr>
        <p:spPr>
          <a:xfrm>
            <a:off x="805467" y="2598824"/>
            <a:ext cx="5899634" cy="24130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4191CE"/>
                </a:solidFill>
              </a:rPr>
              <a:t>Key Benefits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65656A"/>
                </a:solidFill>
              </a:rPr>
              <a:t>Physical health &amp; behavioral health providers and counseling services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Talk to a Board-Certified Physician 24/7/365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No appointment necessary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No consultation fee for UHCSR members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$40 consultation fee for non UHCSR members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Avoid trips to the doctor’s office, urgent care or emergency room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Use whatever device is convenient - smart phone, tablet, computer, etc.</a:t>
            </a:r>
            <a:endParaRPr lang="en-US" sz="900" dirty="0">
              <a:solidFill>
                <a:srgbClr val="65656A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B92C1D-3959-432B-B44E-58C0D3B5C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447" y="1747928"/>
            <a:ext cx="3978859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82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73C16-2169-43E9-921E-92357A13C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19086"/>
            <a:ext cx="8561439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en-US" dirty="0">
                <a:solidFill>
                  <a:srgbClr val="D00A32"/>
                </a:solidFill>
                <a:latin typeface="Adelle" panose="02000503060000020004" pitchFamily="50" charset="0"/>
                <a:ea typeface="+mn-ea"/>
                <a:cs typeface="+mn-cs"/>
              </a:rPr>
              <a:t>Optional Supplemental Coverage</a:t>
            </a:r>
            <a:br>
              <a:rPr lang="en-US" sz="4000" dirty="0">
                <a:solidFill>
                  <a:srgbClr val="D00A32"/>
                </a:solidFill>
                <a:latin typeface="Adelle" panose="02000503060000020004" pitchFamily="50" charset="0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D3A53-A0E6-414D-919E-89AB86EBA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122F-84D8-4340-81DB-7117D10EBB15}" type="datetime1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97B08-0667-4710-AB21-5A80A2D3B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Company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6C4E1-25E5-490A-8BF9-4FA1EB092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A5CF-52B4-4D94-A60F-5587AC0C69E7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AF5DE2C-6115-42A4-AC8F-A7E77936A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50" y="1599225"/>
            <a:ext cx="10515600" cy="435133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4191CE"/>
                </a:solidFill>
              </a:rPr>
              <a:t>VSP Vision Plan</a:t>
            </a:r>
          </a:p>
          <a:p>
            <a:pPr marL="1588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Vision coverage is an add-on service. Medical insurance plans (i.e. the Student Health Insurance Plan or the SmartCare plan) cover illnesses or diseases of the eye, but not routine examinations, glasses nor contacts.</a:t>
            </a:r>
          </a:p>
          <a:p>
            <a:pPr marL="1588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Vision for insureds under the age of 19 is often covered in medical plans.</a:t>
            </a:r>
          </a:p>
          <a:p>
            <a:pPr marL="457200" lvl="1" indent="0">
              <a:buNone/>
            </a:pPr>
            <a:endParaRPr lang="en-US" dirty="0">
              <a:solidFill>
                <a:srgbClr val="65656A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4191CE"/>
                </a:solidFill>
              </a:rPr>
              <a:t>Cigna Dental Plan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Dental coverage is also an add-on service. Most medical plans will cover accidental injuries to natural teeth, but not routine examinations, fillings or braces.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56A"/>
                </a:solidFill>
              </a:rPr>
              <a:t>Dental for insureds under the age of 19 is covered in medical plans.</a:t>
            </a:r>
          </a:p>
          <a:p>
            <a:pPr marL="0" indent="0">
              <a:buNone/>
            </a:pPr>
            <a:endParaRPr lang="en-US" sz="2000" dirty="0">
              <a:solidFill>
                <a:srgbClr val="65656A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4191CE"/>
                </a:solidFill>
              </a:rPr>
              <a:t>Enroll in vision and/or dental online at </a:t>
            </a:r>
            <a:r>
              <a:rPr lang="en-US" sz="2000" u="sng" dirty="0">
                <a:solidFill>
                  <a:srgbClr val="4191CE"/>
                </a:solidFill>
              </a:rPr>
              <a:t>txstateintl.myahpcare.com/enrollment</a:t>
            </a:r>
            <a:r>
              <a:rPr lang="en-US" sz="2000" dirty="0">
                <a:solidFill>
                  <a:srgbClr val="4191CE"/>
                </a:solidFill>
              </a:rPr>
              <a:t>. </a:t>
            </a:r>
          </a:p>
          <a:p>
            <a:pPr marL="0" indent="0">
              <a:buNone/>
            </a:pPr>
            <a:endParaRPr lang="en-US" sz="2400" dirty="0">
              <a:solidFill>
                <a:srgbClr val="65656A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FE3633-3B55-4090-895F-AD93156E6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503" y="230188"/>
            <a:ext cx="2616994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00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HP Darker Blue">
      <a:dk1>
        <a:srgbClr val="53565A"/>
      </a:dk1>
      <a:lt1>
        <a:srgbClr val="FFFFFF"/>
      </a:lt1>
      <a:dk2>
        <a:srgbClr val="A3AAAE"/>
      </a:dk2>
      <a:lt2>
        <a:srgbClr val="FFFFFF"/>
      </a:lt2>
      <a:accent1>
        <a:srgbClr val="D00A32"/>
      </a:accent1>
      <a:accent2>
        <a:srgbClr val="287FC4"/>
      </a:accent2>
      <a:accent3>
        <a:srgbClr val="9A0026"/>
      </a:accent3>
      <a:accent4>
        <a:srgbClr val="63666A"/>
      </a:accent4>
      <a:accent5>
        <a:srgbClr val="80B5DC"/>
      </a:accent5>
      <a:accent6>
        <a:srgbClr val="333399"/>
      </a:accent6>
      <a:hlink>
        <a:srgbClr val="287FC4"/>
      </a:hlink>
      <a:folHlink>
        <a:srgbClr val="9A0026"/>
      </a:folHlink>
    </a:clrScheme>
    <a:fontScheme name="AHP">
      <a:majorFont>
        <a:latin typeface="Adell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5253C20DFBD84FA75BB4528C0234A4" ma:contentTypeVersion="13" ma:contentTypeDescription="Create a new document." ma:contentTypeScope="" ma:versionID="2c8d2e4beb3616b0cc7df0eb9b27fb60">
  <xsd:schema xmlns:xsd="http://www.w3.org/2001/XMLSchema" xmlns:xs="http://www.w3.org/2001/XMLSchema" xmlns:p="http://schemas.microsoft.com/office/2006/metadata/properties" xmlns:ns3="84b54fd8-ae53-41be-bfa7-98ed74678521" xmlns:ns4="2e2dbac8-27a7-44a2-b489-6d1028c29027" targetNamespace="http://schemas.microsoft.com/office/2006/metadata/properties" ma:root="true" ma:fieldsID="b3665c9aa45e7b885bba74528adc06e8" ns3:_="" ns4:_="">
    <xsd:import namespace="84b54fd8-ae53-41be-bfa7-98ed74678521"/>
    <xsd:import namespace="2e2dbac8-27a7-44a2-b489-6d1028c290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54fd8-ae53-41be-bfa7-98ed746785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2dbac8-27a7-44a2-b489-6d1028c2902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749642-D427-4F36-B66F-21B8586799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b54fd8-ae53-41be-bfa7-98ed74678521"/>
    <ds:schemaRef ds:uri="2e2dbac8-27a7-44a2-b489-6d1028c290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9895F6-C605-4956-83F2-C4CCEC803BDA}">
  <ds:schemaRefs>
    <ds:schemaRef ds:uri="84b54fd8-ae53-41be-bfa7-98ed74678521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2e2dbac8-27a7-44a2-b489-6d1028c29027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E9B1C37-C8C2-4E1E-9EF1-4EE4A441CE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AHP_ppt theme</Template>
  <TotalTime>5567</TotalTime>
  <Words>891</Words>
  <Application>Microsoft Office PowerPoint</Application>
  <PresentationFormat>Widescreen</PresentationFormat>
  <Paragraphs>137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Adelle</vt:lpstr>
      <vt:lpstr>AdelleSans-Bold</vt:lpstr>
      <vt:lpstr>Arial</vt:lpstr>
      <vt:lpstr>Calibri</vt:lpstr>
      <vt:lpstr>Wingdings 3</vt:lpstr>
      <vt:lpstr>Office Theme</vt:lpstr>
      <vt:lpstr>PowerPoint Presentation</vt:lpstr>
      <vt:lpstr>Your insurance team</vt:lpstr>
      <vt:lpstr>PowerPoint Presentation</vt:lpstr>
      <vt:lpstr>Understanding your benefits</vt:lpstr>
      <vt:lpstr>Understanding your enrollment</vt:lpstr>
      <vt:lpstr>Academic Emergency Services </vt:lpstr>
      <vt:lpstr>COVID-19 Resources </vt:lpstr>
      <vt:lpstr>HealthiestYou Telemedicine </vt:lpstr>
      <vt:lpstr>Optional Supplemental Coverage </vt:lpstr>
      <vt:lpstr>Top Health Plan Tips   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tia</dc:creator>
  <cp:lastModifiedBy>Sara Saidi</cp:lastModifiedBy>
  <cp:revision>299</cp:revision>
  <cp:lastPrinted>2017-08-18T20:54:07Z</cp:lastPrinted>
  <dcterms:created xsi:type="dcterms:W3CDTF">2015-03-09T20:22:01Z</dcterms:created>
  <dcterms:modified xsi:type="dcterms:W3CDTF">2020-06-30T20:55:35Z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0x010100345253C20DFBD84FA75BB4528C0234A4</vt:lpwstr>
  </property>
</Properties>
</file>